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5" r:id="rId1"/>
  </p:sldMasterIdLst>
  <p:sldIdLst>
    <p:sldId id="256" r:id="rId2"/>
    <p:sldId id="258" r:id="rId3"/>
    <p:sldId id="257"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p:scale>
          <a:sx n="93" d="100"/>
          <a:sy n="93" d="100"/>
        </p:scale>
        <p:origin x="33"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smtClean="0"/>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3557012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1FF1721-708C-4922-96B3-8B56F5E00256}" type="datetimeFigureOut">
              <a:rPr lang="nl-NL" smtClean="0"/>
              <a:t>5-10-2019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88869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smtClean="0"/>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1783403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smtClean="0"/>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smtClean="0"/>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7573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46462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2586752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smtClean="0"/>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4"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689321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4206790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smtClean="0"/>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192681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4256019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188410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1FF1721-708C-4922-96B3-8B56F5E00256}" type="datetimeFigureOut">
              <a:rPr lang="nl-NL" smtClean="0"/>
              <a:t>5-10-2019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3859297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1FF1721-708C-4922-96B3-8B56F5E00256}" type="datetimeFigureOut">
              <a:rPr lang="nl-NL" smtClean="0"/>
              <a:t>5-10-2019</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210347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7" name="Date Placeholder 2"/>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3"/>
          <p:cNvSpPr>
            <a:spLocks noGrp="1"/>
          </p:cNvSpPr>
          <p:nvPr>
            <p:ph type="ftr" sz="quarter" idx="11"/>
          </p:nvPr>
        </p:nvSpPr>
        <p:spPr/>
        <p:txBody>
          <a:bodyPr/>
          <a:lstStyle/>
          <a:p>
            <a:endParaRPr lang="nl-NL"/>
          </a:p>
        </p:txBody>
      </p:sp>
      <p:sp>
        <p:nvSpPr>
          <p:cNvPr id="6" name="Slide Number Placeholder 4"/>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1001588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2"/>
          <p:cNvSpPr>
            <a:spLocks noGrp="1"/>
          </p:cNvSpPr>
          <p:nvPr>
            <p:ph type="ftr" sz="quarter" idx="11"/>
          </p:nvPr>
        </p:nvSpPr>
        <p:spPr/>
        <p:txBody>
          <a:bodyPr/>
          <a:lstStyle/>
          <a:p>
            <a:endParaRPr lang="nl-NL"/>
          </a:p>
        </p:txBody>
      </p:sp>
      <p:sp>
        <p:nvSpPr>
          <p:cNvPr id="6" name="Slide Number Placeholder 3"/>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123859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smtClean="0"/>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7" name="Date Placeholder 4"/>
          <p:cNvSpPr>
            <a:spLocks noGrp="1"/>
          </p:cNvSpPr>
          <p:nvPr>
            <p:ph type="dt" sz="half" idx="10"/>
          </p:nvPr>
        </p:nvSpPr>
        <p:spPr/>
        <p:txBody>
          <a:bodyPr/>
          <a:lstStyle/>
          <a:p>
            <a:fld id="{31FF1721-708C-4922-96B3-8B56F5E00256}" type="datetimeFigureOut">
              <a:rPr lang="nl-NL" smtClean="0"/>
              <a:t>5-10-2019</a:t>
            </a:fld>
            <a:endParaRPr lang="nl-NL"/>
          </a:p>
        </p:txBody>
      </p:sp>
      <p:sp>
        <p:nvSpPr>
          <p:cNvPr id="5" name="Footer Placeholder 5"/>
          <p:cNvSpPr>
            <a:spLocks noGrp="1"/>
          </p:cNvSpPr>
          <p:nvPr>
            <p:ph type="ftr" sz="quarter" idx="11"/>
          </p:nvPr>
        </p:nvSpPr>
        <p:spPr/>
        <p:txBody>
          <a:bodyPr/>
          <a:lstStyle/>
          <a:p>
            <a:endParaRPr lang="nl-NL"/>
          </a:p>
        </p:txBody>
      </p:sp>
      <p:sp>
        <p:nvSpPr>
          <p:cNvPr id="6" name="Slide Number Placeholder 6"/>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319634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1FF1721-708C-4922-96B3-8B56F5E00256}" type="datetimeFigureOut">
              <a:rPr lang="nl-NL" smtClean="0"/>
              <a:t>5-10-2019</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1F189336-FFC2-4C8A-BEF2-0BBBB589CE60}" type="slidenum">
              <a:rPr lang="nl-NL" smtClean="0"/>
              <a:t>‹nr.›</a:t>
            </a:fld>
            <a:endParaRPr lang="nl-NL"/>
          </a:p>
        </p:txBody>
      </p:sp>
    </p:spTree>
    <p:extLst>
      <p:ext uri="{BB962C8B-B14F-4D97-AF65-F5344CB8AC3E}">
        <p14:creationId xmlns:p14="http://schemas.microsoft.com/office/powerpoint/2010/main" val="401789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smtClean="0"/>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1FF1721-708C-4922-96B3-8B56F5E00256}" type="datetimeFigureOut">
              <a:rPr lang="nl-NL" smtClean="0"/>
              <a:t>5-10-2019</a:t>
            </a:fld>
            <a:endParaRPr lang="nl-N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nl-N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F189336-FFC2-4C8A-BEF2-0BBBB589CE60}" type="slidenum">
              <a:rPr lang="nl-NL" smtClean="0"/>
              <a:t>‹nr.›</a:t>
            </a:fld>
            <a:endParaRPr lang="nl-NL"/>
          </a:p>
        </p:txBody>
      </p:sp>
    </p:spTree>
    <p:extLst>
      <p:ext uri="{BB962C8B-B14F-4D97-AF65-F5344CB8AC3E}">
        <p14:creationId xmlns:p14="http://schemas.microsoft.com/office/powerpoint/2010/main" val="3866463975"/>
      </p:ext>
    </p:extLst>
  </p:cSld>
  <p:clrMap bg1="dk1" tx1="lt1" bg2="dk2" tx2="lt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dirty="0" smtClean="0"/>
              <a:t>Argumenteren</a:t>
            </a:r>
            <a:br>
              <a:rPr lang="nl-NL" dirty="0" smtClean="0"/>
            </a:br>
            <a:r>
              <a:rPr lang="nl-NL" dirty="0" smtClean="0"/>
              <a:t>-</a:t>
            </a:r>
            <a:r>
              <a:rPr lang="nl-NL" sz="4400" dirty="0" smtClean="0">
                <a:solidFill>
                  <a:srgbClr val="FF0000"/>
                </a:solidFill>
              </a:rPr>
              <a:t>Lezen</a:t>
            </a:r>
            <a:r>
              <a:rPr lang="nl-NL" dirty="0"/>
              <a:t/>
            </a:r>
            <a:br>
              <a:rPr lang="nl-NL" dirty="0"/>
            </a:br>
            <a:r>
              <a:rPr lang="nl-NL" dirty="0" smtClean="0"/>
              <a:t>Het betoog en de beschouwing</a:t>
            </a:r>
            <a:endParaRPr lang="nl-NL" dirty="0"/>
          </a:p>
        </p:txBody>
      </p:sp>
      <p:sp>
        <p:nvSpPr>
          <p:cNvPr id="3" name="Ondertitel 2"/>
          <p:cNvSpPr>
            <a:spLocks noGrp="1"/>
          </p:cNvSpPr>
          <p:nvPr>
            <p:ph type="subTitle" idx="1"/>
          </p:nvPr>
        </p:nvSpPr>
        <p:spPr/>
        <p:txBody>
          <a:bodyPr>
            <a:normAutofit fontScale="92500" lnSpcReduction="20000"/>
          </a:bodyPr>
          <a:lstStyle/>
          <a:p>
            <a:r>
              <a:rPr lang="nl-NL" dirty="0" smtClean="0"/>
              <a:t>Van der Ende (2017) H13 Argumenteren: het betoog en de beschouwing, in van der Ende (2017): Snelle start in het HBO, Taal- en studievaardigheden (pp 145 – 159), Bussum, Uitgeverij </a:t>
            </a:r>
            <a:r>
              <a:rPr lang="nl-NL" dirty="0" err="1" smtClean="0"/>
              <a:t>Coutinho</a:t>
            </a:r>
            <a:endParaRPr lang="nl-NL" dirty="0"/>
          </a:p>
        </p:txBody>
      </p:sp>
    </p:spTree>
    <p:extLst>
      <p:ext uri="{BB962C8B-B14F-4D97-AF65-F5344CB8AC3E}">
        <p14:creationId xmlns:p14="http://schemas.microsoft.com/office/powerpoint/2010/main" val="449568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spcBef>
                <a:spcPts val="1000"/>
              </a:spcBef>
            </a:pPr>
            <a:r>
              <a:rPr lang="nl-NL" sz="2800" dirty="0">
                <a:solidFill>
                  <a:prstClr val="white"/>
                </a:solidFill>
              </a:rPr>
              <a:t>5 discussieregels over het </a:t>
            </a:r>
            <a:r>
              <a:rPr lang="nl-NL" sz="2800" dirty="0">
                <a:solidFill>
                  <a:srgbClr val="FF0000"/>
                </a:solidFill>
              </a:rPr>
              <a:t>gedrag van discussiant </a:t>
            </a:r>
            <a:r>
              <a:rPr lang="nl-NL" sz="2800" dirty="0">
                <a:solidFill>
                  <a:prstClr val="white"/>
                </a:solidFill>
              </a:rPr>
              <a:t>bij het naar voren brengen van argumenten en standpunten</a:t>
            </a:r>
            <a:br>
              <a:rPr lang="nl-NL" sz="2800" dirty="0">
                <a:solidFill>
                  <a:prstClr val="white"/>
                </a:solidFill>
              </a:rPr>
            </a:br>
            <a:endParaRPr lang="nl-NL" sz="2800" dirty="0"/>
          </a:p>
        </p:txBody>
      </p:sp>
      <p:sp>
        <p:nvSpPr>
          <p:cNvPr id="3" name="Tijdelijke aanduiding voor inhoud 2"/>
          <p:cNvSpPr>
            <a:spLocks noGrp="1"/>
          </p:cNvSpPr>
          <p:nvPr>
            <p:ph idx="1"/>
          </p:nvPr>
        </p:nvSpPr>
        <p:spPr/>
        <p:txBody>
          <a:bodyPr>
            <a:normAutofit/>
          </a:bodyPr>
          <a:lstStyle/>
          <a:p>
            <a:pPr marL="457200" indent="-457200">
              <a:buFont typeface="+mj-lt"/>
              <a:buAutoNum type="arabicPeriod"/>
            </a:pPr>
            <a:r>
              <a:rPr lang="nl-NL" dirty="0" smtClean="0">
                <a:solidFill>
                  <a:srgbClr val="FF0000"/>
                </a:solidFill>
              </a:rPr>
              <a:t>Vrijheidsregel</a:t>
            </a:r>
            <a:r>
              <a:rPr lang="nl-NL" dirty="0" smtClean="0"/>
              <a:t> &gt; elkaar niet beletten standpunten naar voren te brengen</a:t>
            </a:r>
          </a:p>
          <a:p>
            <a:pPr marL="457200" indent="-457200">
              <a:buFont typeface="+mj-lt"/>
              <a:buAutoNum type="arabicPeriod"/>
            </a:pPr>
            <a:r>
              <a:rPr lang="nl-NL" dirty="0" smtClean="0">
                <a:solidFill>
                  <a:srgbClr val="FF0000"/>
                </a:solidFill>
              </a:rPr>
              <a:t>Verdedigingsregel </a:t>
            </a:r>
            <a:r>
              <a:rPr lang="nl-NL" dirty="0" smtClean="0"/>
              <a:t>&gt; Bij het naar voren brengen van een standpunt mag je niet weigeren om ook je argumenten te brengen</a:t>
            </a:r>
          </a:p>
          <a:p>
            <a:pPr marL="457200" indent="-457200">
              <a:buFont typeface="+mj-lt"/>
              <a:buAutoNum type="arabicPeriod"/>
            </a:pPr>
            <a:r>
              <a:rPr lang="nl-NL" dirty="0" smtClean="0">
                <a:solidFill>
                  <a:srgbClr val="FF0000"/>
                </a:solidFill>
              </a:rPr>
              <a:t>Standpuntregel</a:t>
            </a:r>
            <a:r>
              <a:rPr lang="nl-NL" dirty="0" smtClean="0"/>
              <a:t> &gt; Een aanval op een standpunt mag niet gaan over een standpunt wat niet daadwerkelijk naar voren is gebracht</a:t>
            </a:r>
            <a:endParaRPr lang="nl-NL" dirty="0"/>
          </a:p>
          <a:p>
            <a:pPr marL="457200" indent="-457200">
              <a:buFont typeface="+mj-lt"/>
              <a:buAutoNum type="arabicPeriod"/>
            </a:pPr>
            <a:r>
              <a:rPr lang="nl-NL" dirty="0">
                <a:solidFill>
                  <a:srgbClr val="FF0000"/>
                </a:solidFill>
              </a:rPr>
              <a:t>R</a:t>
            </a:r>
            <a:r>
              <a:rPr lang="nl-NL" dirty="0" smtClean="0">
                <a:solidFill>
                  <a:srgbClr val="FF0000"/>
                </a:solidFill>
              </a:rPr>
              <a:t>elevantieregel </a:t>
            </a:r>
            <a:r>
              <a:rPr lang="nl-NL" dirty="0" smtClean="0"/>
              <a:t>&gt; Je mag een standpunt niet verdedigen met non-argumentatie of </a:t>
            </a:r>
            <a:r>
              <a:rPr lang="nl-NL" dirty="0" err="1" smtClean="0"/>
              <a:t>of</a:t>
            </a:r>
            <a:r>
              <a:rPr lang="nl-NL" dirty="0" smtClean="0"/>
              <a:t> argumenten die geen betrekking hebben op het standpunt</a:t>
            </a:r>
          </a:p>
          <a:p>
            <a:pPr marL="457200" indent="-457200">
              <a:buFont typeface="+mj-lt"/>
              <a:buAutoNum type="arabicPeriod"/>
            </a:pPr>
            <a:r>
              <a:rPr lang="nl-NL" dirty="0" smtClean="0">
                <a:solidFill>
                  <a:srgbClr val="FF0000"/>
                </a:solidFill>
              </a:rPr>
              <a:t>Verzwegen argument regel </a:t>
            </a:r>
            <a:r>
              <a:rPr lang="nl-NL" dirty="0" smtClean="0"/>
              <a:t>&gt; verzwegen argumenten dienen uitgesproken te worden</a:t>
            </a:r>
          </a:p>
        </p:txBody>
      </p:sp>
    </p:spTree>
    <p:extLst>
      <p:ext uri="{BB962C8B-B14F-4D97-AF65-F5344CB8AC3E}">
        <p14:creationId xmlns:p14="http://schemas.microsoft.com/office/powerpoint/2010/main" val="22658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lvl="0">
              <a:spcBef>
                <a:spcPts val="1000"/>
              </a:spcBef>
            </a:pPr>
            <a:r>
              <a:rPr lang="nl-NL" sz="2800" dirty="0">
                <a:solidFill>
                  <a:prstClr val="white"/>
                </a:solidFill>
              </a:rPr>
              <a:t>5 discussieregels over de </a:t>
            </a:r>
            <a:r>
              <a:rPr lang="nl-NL" sz="2800" dirty="0">
                <a:solidFill>
                  <a:srgbClr val="FF0000"/>
                </a:solidFill>
              </a:rPr>
              <a:t>beoordeling van argumentatie</a:t>
            </a:r>
            <a:r>
              <a:rPr lang="nl-NL" sz="2800" dirty="0">
                <a:solidFill>
                  <a:prstClr val="white"/>
                </a:solidFill>
              </a:rPr>
              <a:t> en de afsluiting ervan</a:t>
            </a:r>
            <a:r>
              <a:rPr lang="nl-NL" sz="2000" dirty="0">
                <a:solidFill>
                  <a:prstClr val="white"/>
                </a:solidFill>
              </a:rPr>
              <a:t/>
            </a:r>
            <a:br>
              <a:rPr lang="nl-NL" sz="2000" dirty="0">
                <a:solidFill>
                  <a:prstClr val="white"/>
                </a:solidFill>
              </a:rPr>
            </a:br>
            <a:endParaRPr lang="nl-NL" dirty="0"/>
          </a:p>
        </p:txBody>
      </p:sp>
      <p:sp>
        <p:nvSpPr>
          <p:cNvPr id="3" name="Tijdelijke aanduiding voor inhoud 2"/>
          <p:cNvSpPr>
            <a:spLocks noGrp="1"/>
          </p:cNvSpPr>
          <p:nvPr>
            <p:ph idx="1"/>
          </p:nvPr>
        </p:nvSpPr>
        <p:spPr/>
        <p:txBody>
          <a:bodyPr>
            <a:normAutofit lnSpcReduction="10000"/>
          </a:bodyPr>
          <a:lstStyle/>
          <a:p>
            <a:pPr marL="457200" indent="-457200">
              <a:buFont typeface="+mj-lt"/>
              <a:buAutoNum type="arabicPeriod"/>
            </a:pPr>
            <a:r>
              <a:rPr lang="nl-NL" dirty="0" smtClean="0">
                <a:solidFill>
                  <a:srgbClr val="FF0000"/>
                </a:solidFill>
              </a:rPr>
              <a:t>Uitgangspuntregel</a:t>
            </a:r>
            <a:r>
              <a:rPr lang="nl-NL" dirty="0" smtClean="0"/>
              <a:t> &gt; niet ten onrechte een gemeenschappelijk uitgangspunt presenteren</a:t>
            </a:r>
          </a:p>
          <a:p>
            <a:pPr marL="457200" indent="-457200">
              <a:buFont typeface="+mj-lt"/>
              <a:buAutoNum type="arabicPeriod"/>
            </a:pPr>
            <a:r>
              <a:rPr lang="nl-NL" dirty="0" smtClean="0">
                <a:solidFill>
                  <a:srgbClr val="FF0000"/>
                </a:solidFill>
              </a:rPr>
              <a:t>Geldigheidsregel </a:t>
            </a:r>
            <a:r>
              <a:rPr lang="nl-NL" dirty="0" smtClean="0"/>
              <a:t>&gt; Redeneringen mogen geen logische fouten bevatten</a:t>
            </a:r>
          </a:p>
          <a:p>
            <a:pPr marL="457200" indent="-457200">
              <a:buFont typeface="+mj-lt"/>
              <a:buAutoNum type="arabicPeriod"/>
            </a:pPr>
            <a:r>
              <a:rPr lang="nl-NL" smtClean="0">
                <a:solidFill>
                  <a:srgbClr val="FF0000"/>
                </a:solidFill>
              </a:rPr>
              <a:t>Argumentatie-schemaregel </a:t>
            </a:r>
            <a:r>
              <a:rPr lang="nl-NL" dirty="0" smtClean="0"/>
              <a:t>&gt; verdediging van een standpunt moet plaatsvinden door middel van een correct toegepast en geschikt argumentatieschema</a:t>
            </a:r>
          </a:p>
          <a:p>
            <a:pPr marL="457200" indent="-457200">
              <a:buFont typeface="+mj-lt"/>
              <a:buAutoNum type="arabicPeriod"/>
            </a:pPr>
            <a:r>
              <a:rPr lang="nl-NL" dirty="0" smtClean="0">
                <a:solidFill>
                  <a:srgbClr val="FF0000"/>
                </a:solidFill>
              </a:rPr>
              <a:t>Afsluitingsregel</a:t>
            </a:r>
            <a:r>
              <a:rPr lang="nl-NL" dirty="0" smtClean="0"/>
              <a:t> &gt; bij de afsluiting van de discussie opnieuw twijfel inbrengen over de verdediging van het eigen standpunt</a:t>
            </a:r>
          </a:p>
          <a:p>
            <a:pPr marL="457200" indent="-457200">
              <a:buFont typeface="+mj-lt"/>
              <a:buAutoNum type="arabicPeriod"/>
            </a:pPr>
            <a:r>
              <a:rPr lang="nl-NL" dirty="0" smtClean="0">
                <a:solidFill>
                  <a:srgbClr val="FF0000"/>
                </a:solidFill>
              </a:rPr>
              <a:t>Taalgebruiksregel </a:t>
            </a:r>
            <a:r>
              <a:rPr lang="nl-NL" dirty="0" smtClean="0"/>
              <a:t>&gt; Geen verwarrend of dubbelzinnig taalgebruik/formuleringen gebruiken en niet opzettelijk verkeerd interpreteren van taal van de tegenpartij</a:t>
            </a:r>
            <a:endParaRPr lang="nl-NL" dirty="0"/>
          </a:p>
        </p:txBody>
      </p:sp>
    </p:spTree>
    <p:extLst>
      <p:ext uri="{BB962C8B-B14F-4D97-AF65-F5344CB8AC3E}">
        <p14:creationId xmlns:p14="http://schemas.microsoft.com/office/powerpoint/2010/main" val="2805517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Betoog of beschouwing</a:t>
            </a:r>
            <a:endParaRPr lang="nl-NL" dirty="0"/>
          </a:p>
        </p:txBody>
      </p:sp>
      <p:sp>
        <p:nvSpPr>
          <p:cNvPr id="3" name="Tijdelijke aanduiding voor inhoud 2"/>
          <p:cNvSpPr>
            <a:spLocks noGrp="1"/>
          </p:cNvSpPr>
          <p:nvPr>
            <p:ph idx="1"/>
          </p:nvPr>
        </p:nvSpPr>
        <p:spPr/>
        <p:txBody>
          <a:bodyPr>
            <a:normAutofit/>
          </a:bodyPr>
          <a:lstStyle/>
          <a:p>
            <a:r>
              <a:rPr lang="nl-NL" sz="2400" dirty="0" smtClean="0"/>
              <a:t>In </a:t>
            </a:r>
            <a:r>
              <a:rPr lang="nl-NL" sz="2400" dirty="0" smtClean="0">
                <a:solidFill>
                  <a:srgbClr val="FF0000"/>
                </a:solidFill>
              </a:rPr>
              <a:t>een betoog </a:t>
            </a:r>
            <a:r>
              <a:rPr lang="nl-NL" sz="2400" dirty="0" smtClean="0"/>
              <a:t>(gesproken/geschreven) ga je mensen met een andere mening proberen te overtuigen van jouw mening.</a:t>
            </a:r>
          </a:p>
          <a:p>
            <a:endParaRPr lang="nl-NL" sz="2400" dirty="0"/>
          </a:p>
          <a:p>
            <a:endParaRPr lang="nl-NL" sz="2400" dirty="0" smtClean="0"/>
          </a:p>
          <a:p>
            <a:r>
              <a:rPr lang="nl-NL" sz="2400" dirty="0" smtClean="0"/>
              <a:t>In </a:t>
            </a:r>
            <a:r>
              <a:rPr lang="nl-NL" sz="2400" dirty="0" smtClean="0">
                <a:solidFill>
                  <a:srgbClr val="FF0000"/>
                </a:solidFill>
              </a:rPr>
              <a:t>een beschouwing </a:t>
            </a:r>
            <a:r>
              <a:rPr lang="nl-NL" sz="2400" dirty="0" smtClean="0"/>
              <a:t>spreek/schrijf je over een onderwerp. Je neemt je publiek mee in je zoektocht van observaties en overdenkingen. En laat de meningsvorming bij je publiek. </a:t>
            </a:r>
            <a:endParaRPr lang="nl-NL" sz="2400" dirty="0"/>
          </a:p>
        </p:txBody>
      </p:sp>
    </p:spTree>
    <p:extLst>
      <p:ext uri="{BB962C8B-B14F-4D97-AF65-F5344CB8AC3E}">
        <p14:creationId xmlns:p14="http://schemas.microsoft.com/office/powerpoint/2010/main" val="2339698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opbouw van een argumentatie</a:t>
            </a:r>
            <a:endParaRPr lang="nl-NL" dirty="0"/>
          </a:p>
        </p:txBody>
      </p:sp>
      <p:sp>
        <p:nvSpPr>
          <p:cNvPr id="3" name="Tijdelijke aanduiding voor inhoud 2"/>
          <p:cNvSpPr>
            <a:spLocks noGrp="1"/>
          </p:cNvSpPr>
          <p:nvPr>
            <p:ph idx="1"/>
          </p:nvPr>
        </p:nvSpPr>
        <p:spPr>
          <a:xfrm>
            <a:off x="875201" y="1553644"/>
            <a:ext cx="8946541" cy="4195481"/>
          </a:xfrm>
        </p:spPr>
        <p:txBody>
          <a:bodyPr>
            <a:normAutofit fontScale="92500" lnSpcReduction="10000"/>
          </a:bodyPr>
          <a:lstStyle/>
          <a:p>
            <a:pPr marL="0" indent="0">
              <a:buNone/>
            </a:pPr>
            <a:r>
              <a:rPr lang="nl-NL" sz="2400" dirty="0" smtClean="0">
                <a:solidFill>
                  <a:srgbClr val="FF0000"/>
                </a:solidFill>
              </a:rPr>
              <a:t>Standpunt</a:t>
            </a:r>
            <a:r>
              <a:rPr lang="nl-NL" sz="2400" dirty="0" smtClean="0"/>
              <a:t>  = uitspraak die je doet</a:t>
            </a:r>
          </a:p>
          <a:p>
            <a:pPr lvl="1"/>
            <a:r>
              <a:rPr lang="nl-NL" sz="2400" dirty="0" smtClean="0"/>
              <a:t>Feitelijk standpunt &gt; Hoe iets is</a:t>
            </a:r>
          </a:p>
          <a:p>
            <a:pPr lvl="1"/>
            <a:r>
              <a:rPr lang="nl-NL" sz="2400" dirty="0" smtClean="0"/>
              <a:t>Waarderend standpunt &gt; Hoe je iets vindt</a:t>
            </a:r>
          </a:p>
          <a:p>
            <a:pPr lvl="1"/>
            <a:r>
              <a:rPr lang="nl-NL" sz="2400" dirty="0" smtClean="0"/>
              <a:t>Sturend standpunt &gt; overtuigend om er iets aan te gaan doen</a:t>
            </a:r>
          </a:p>
          <a:p>
            <a:pPr marL="0" indent="0">
              <a:buNone/>
            </a:pPr>
            <a:endParaRPr lang="nl-NL" sz="2400" dirty="0" smtClean="0"/>
          </a:p>
          <a:p>
            <a:pPr marL="0" indent="0">
              <a:buNone/>
            </a:pPr>
            <a:r>
              <a:rPr lang="nl-NL" sz="2400" dirty="0" smtClean="0"/>
              <a:t>Een ‘los’ een standpunt is ongenuanceerd.</a:t>
            </a:r>
          </a:p>
          <a:p>
            <a:pPr marL="0" indent="0">
              <a:buNone/>
            </a:pPr>
            <a:r>
              <a:rPr lang="nl-NL" sz="2400" dirty="0" smtClean="0"/>
              <a:t>Voor nuancering maak je gebruik van argumenten.</a:t>
            </a:r>
          </a:p>
          <a:p>
            <a:pPr marL="0" indent="0">
              <a:buNone/>
            </a:pPr>
            <a:r>
              <a:rPr lang="nl-NL" sz="2400" dirty="0" smtClean="0">
                <a:solidFill>
                  <a:srgbClr val="FF0000"/>
                </a:solidFill>
              </a:rPr>
              <a:t>Argumenten</a:t>
            </a:r>
            <a:r>
              <a:rPr lang="nl-NL" sz="2400" dirty="0" smtClean="0"/>
              <a:t> zijn onderbouwingen van je standpunt vanuit bronnen (literatuur) en deskundigen uit de praktijk</a:t>
            </a:r>
            <a:endParaRPr lang="nl-NL" sz="2400" dirty="0"/>
          </a:p>
          <a:p>
            <a:pPr marL="0" indent="0">
              <a:buNone/>
            </a:pPr>
            <a:endParaRPr lang="nl-NL" dirty="0"/>
          </a:p>
        </p:txBody>
      </p:sp>
    </p:spTree>
    <p:extLst>
      <p:ext uri="{BB962C8B-B14F-4D97-AF65-F5344CB8AC3E}">
        <p14:creationId xmlns:p14="http://schemas.microsoft.com/office/powerpoint/2010/main" val="233207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46111" y="452718"/>
            <a:ext cx="9900343" cy="1400530"/>
          </a:xfrm>
        </p:spPr>
        <p:txBody>
          <a:bodyPr/>
          <a:lstStyle/>
          <a:p>
            <a:r>
              <a:rPr lang="nl-NL" dirty="0" smtClean="0"/>
              <a:t>Standpunt + argument = </a:t>
            </a:r>
            <a:r>
              <a:rPr lang="nl-NL" dirty="0"/>
              <a:t>redenering</a:t>
            </a:r>
            <a:br>
              <a:rPr lang="nl-NL" dirty="0"/>
            </a:br>
            <a:r>
              <a:rPr lang="nl-NL" dirty="0" smtClean="0"/>
              <a:t/>
            </a:r>
            <a:br>
              <a:rPr lang="nl-NL" dirty="0" smtClean="0"/>
            </a:br>
            <a:endParaRPr lang="nl-NL" dirty="0"/>
          </a:p>
        </p:txBody>
      </p:sp>
      <p:sp>
        <p:nvSpPr>
          <p:cNvPr id="3" name="Tijdelijke aanduiding voor inhoud 2"/>
          <p:cNvSpPr>
            <a:spLocks noGrp="1"/>
          </p:cNvSpPr>
          <p:nvPr>
            <p:ph idx="1"/>
          </p:nvPr>
        </p:nvSpPr>
        <p:spPr>
          <a:xfrm>
            <a:off x="1103312" y="1363186"/>
            <a:ext cx="8946541" cy="4885214"/>
          </a:xfrm>
        </p:spPr>
        <p:txBody>
          <a:bodyPr/>
          <a:lstStyle/>
          <a:p>
            <a:r>
              <a:rPr lang="nl-NL" dirty="0" smtClean="0"/>
              <a:t>Standpunt &gt;want&gt; argument</a:t>
            </a:r>
          </a:p>
          <a:p>
            <a:pPr lvl="1"/>
            <a:r>
              <a:rPr lang="nl-NL" dirty="0" smtClean="0"/>
              <a:t>Ik ga straks eten &gt; want &gt; ik heb trek</a:t>
            </a:r>
          </a:p>
          <a:p>
            <a:r>
              <a:rPr lang="nl-NL" dirty="0" smtClean="0"/>
              <a:t>Argument &gt; dus &gt; standpunt</a:t>
            </a:r>
          </a:p>
          <a:p>
            <a:pPr lvl="1"/>
            <a:r>
              <a:rPr lang="nl-NL" dirty="0" smtClean="0"/>
              <a:t>Ik wil graag een goed cijfer voor mijn toets &gt; dus&gt; ik ga leren.</a:t>
            </a:r>
          </a:p>
          <a:p>
            <a:pPr marL="457200" lvl="1" indent="0">
              <a:buNone/>
            </a:pPr>
            <a:endParaRPr lang="nl-NL" dirty="0" smtClean="0"/>
          </a:p>
          <a:p>
            <a:r>
              <a:rPr lang="nl-NL" dirty="0" smtClean="0"/>
              <a:t>Enkelvoudige argumentatie : een standpunt / een argument</a:t>
            </a:r>
          </a:p>
          <a:p>
            <a:r>
              <a:rPr lang="nl-NL" dirty="0" smtClean="0"/>
              <a:t>Meervoudige argumentatie : een standpunt / meer argumenten</a:t>
            </a:r>
          </a:p>
          <a:p>
            <a:pPr lvl="1"/>
            <a:r>
              <a:rPr lang="nl-NL" dirty="0" smtClean="0"/>
              <a:t>Ik ga zondag naar Feyenoord, want (1) ik hou van die club en (2)ik wil ze live zien spelen en (3) ik verheug me op de sfeer in het stadion.</a:t>
            </a:r>
          </a:p>
          <a:p>
            <a:pPr marL="0" indent="0">
              <a:buNone/>
            </a:pPr>
            <a:endParaRPr lang="nl-NL" dirty="0" smtClean="0"/>
          </a:p>
          <a:p>
            <a:endParaRPr lang="nl-NL" dirty="0" smtClean="0"/>
          </a:p>
        </p:txBody>
      </p:sp>
    </p:spTree>
    <p:extLst>
      <p:ext uri="{BB962C8B-B14F-4D97-AF65-F5344CB8AC3E}">
        <p14:creationId xmlns:p14="http://schemas.microsoft.com/office/powerpoint/2010/main" val="97477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Samenhang in argumentatie  </a:t>
            </a:r>
            <a:endParaRPr lang="nl-NL" dirty="0"/>
          </a:p>
        </p:txBody>
      </p:sp>
      <p:sp>
        <p:nvSpPr>
          <p:cNvPr id="3" name="Tijdelijke aanduiding voor inhoud 2"/>
          <p:cNvSpPr>
            <a:spLocks noGrp="1"/>
          </p:cNvSpPr>
          <p:nvPr>
            <p:ph idx="1"/>
          </p:nvPr>
        </p:nvSpPr>
        <p:spPr>
          <a:xfrm>
            <a:off x="1064043" y="1295593"/>
            <a:ext cx="8946541" cy="5251062"/>
          </a:xfrm>
        </p:spPr>
        <p:txBody>
          <a:bodyPr/>
          <a:lstStyle/>
          <a:p>
            <a:r>
              <a:rPr lang="nl-NL" dirty="0" smtClean="0"/>
              <a:t>Nevenschikkende argumentatie</a:t>
            </a:r>
          </a:p>
          <a:p>
            <a:pPr lvl="1"/>
            <a:r>
              <a:rPr lang="nl-NL" dirty="0" smtClean="0"/>
              <a:t>Argument is los is niet overtuigend, maar samen wel:</a:t>
            </a:r>
          </a:p>
          <a:p>
            <a:pPr lvl="1"/>
            <a:r>
              <a:rPr lang="nl-NL" dirty="0" smtClean="0"/>
              <a:t>Ik vind het moeilijk om af te vallen, want ik hou van lekker eten, mijn vriend kookt altijd veel en ik wil hem dan een plezier doen om het op te eten.</a:t>
            </a:r>
          </a:p>
          <a:p>
            <a:r>
              <a:rPr lang="nl-NL" dirty="0" smtClean="0"/>
              <a:t>Onderschikkende argumentatie</a:t>
            </a:r>
          </a:p>
          <a:p>
            <a:pPr lvl="1"/>
            <a:r>
              <a:rPr lang="nl-NL" dirty="0" smtClean="0"/>
              <a:t>Er is eigenlijk maar 1 argument en dat wordt steeds verder uitgebreid</a:t>
            </a:r>
          </a:p>
          <a:p>
            <a:pPr lvl="1"/>
            <a:r>
              <a:rPr lang="nl-NL" dirty="0" smtClean="0"/>
              <a:t>Ik </a:t>
            </a:r>
            <a:r>
              <a:rPr lang="nl-NL" dirty="0"/>
              <a:t>ga niet mee op excursie, want </a:t>
            </a:r>
            <a:r>
              <a:rPr lang="nl-NL" dirty="0" smtClean="0"/>
              <a:t>ik </a:t>
            </a:r>
            <a:r>
              <a:rPr lang="nl-NL" dirty="0"/>
              <a:t>weet </a:t>
            </a:r>
            <a:r>
              <a:rPr lang="nl-NL" dirty="0" smtClean="0"/>
              <a:t>niet </a:t>
            </a:r>
            <a:r>
              <a:rPr lang="nl-NL" dirty="0"/>
              <a:t>waar ik de informatie kan </a:t>
            </a:r>
            <a:r>
              <a:rPr lang="nl-NL" dirty="0" smtClean="0"/>
              <a:t>vinden dus weet ik niet wanneer </a:t>
            </a:r>
            <a:r>
              <a:rPr lang="nl-NL" dirty="0"/>
              <a:t>het </a:t>
            </a:r>
            <a:r>
              <a:rPr lang="nl-NL" dirty="0" smtClean="0"/>
              <a:t>is, dus kan ik niet op tijd op de juiste plaats zijn.</a:t>
            </a:r>
          </a:p>
          <a:p>
            <a:r>
              <a:rPr lang="nl-NL" dirty="0" smtClean="0"/>
              <a:t>Het verzwegen argument</a:t>
            </a:r>
          </a:p>
          <a:p>
            <a:pPr lvl="1"/>
            <a:r>
              <a:rPr lang="nl-NL" dirty="0" smtClean="0"/>
              <a:t>Het argument wordt niet uitgesproken omdat dat we dat vanzelfsprekend vinden (maar klopt het verzwegen argument?)</a:t>
            </a:r>
          </a:p>
          <a:p>
            <a:pPr lvl="1"/>
            <a:r>
              <a:rPr lang="nl-NL" dirty="0" smtClean="0"/>
              <a:t>Ik heb recht op speeltijd in onze handbalwedstrijd...</a:t>
            </a:r>
          </a:p>
          <a:p>
            <a:pPr marL="457200" lvl="1" indent="0">
              <a:buNone/>
            </a:pPr>
            <a:endParaRPr lang="nl-NL" dirty="0" smtClean="0"/>
          </a:p>
          <a:p>
            <a:pPr lvl="1"/>
            <a:endParaRPr lang="nl-NL" dirty="0" smtClean="0"/>
          </a:p>
          <a:p>
            <a:endParaRPr lang="nl-NL" dirty="0"/>
          </a:p>
          <a:p>
            <a:pPr lvl="1"/>
            <a:endParaRPr lang="nl-NL" dirty="0"/>
          </a:p>
        </p:txBody>
      </p:sp>
    </p:spTree>
    <p:extLst>
      <p:ext uri="{BB962C8B-B14F-4D97-AF65-F5344CB8AC3E}">
        <p14:creationId xmlns:p14="http://schemas.microsoft.com/office/powerpoint/2010/main" val="149896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Beoordelen van een betoog</a:t>
            </a:r>
            <a:br>
              <a:rPr lang="nl-NL" dirty="0" smtClean="0"/>
            </a:br>
            <a:r>
              <a:rPr lang="nl-NL" dirty="0"/>
              <a:t> </a:t>
            </a:r>
            <a:r>
              <a:rPr lang="nl-NL" dirty="0" smtClean="0"/>
              <a:t>  Analyseren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Zijn de standpunten afdoende verdedigd?</a:t>
            </a:r>
          </a:p>
          <a:p>
            <a:r>
              <a:rPr lang="nl-NL" dirty="0" smtClean="0"/>
              <a:t>Terugbrengen naar enkelvoudige argumentatie &gt; want zijn bij meervoudige argumentatie alle argumenten aanvaardbaar?</a:t>
            </a:r>
            <a:endParaRPr lang="nl-NL" dirty="0"/>
          </a:p>
          <a:p>
            <a:endParaRPr lang="nl-NL" dirty="0" smtClean="0"/>
          </a:p>
          <a:p>
            <a:r>
              <a:rPr lang="nl-NL" dirty="0" smtClean="0"/>
              <a:t>Is de argumentatie logisch?</a:t>
            </a:r>
          </a:p>
          <a:p>
            <a:pPr lvl="1"/>
            <a:r>
              <a:rPr lang="nl-NL" dirty="0" smtClean="0"/>
              <a:t>Kunnen de uitspraken allemaal waar zijn?</a:t>
            </a:r>
          </a:p>
          <a:p>
            <a:r>
              <a:rPr lang="nl-NL" dirty="0" smtClean="0"/>
              <a:t>Is de argumentatie pragmatisch?</a:t>
            </a:r>
          </a:p>
          <a:p>
            <a:pPr lvl="1"/>
            <a:r>
              <a:rPr lang="nl-NL" dirty="0" smtClean="0"/>
              <a:t>Er worden dingen gezegd die niet met elkaar in strijd zijn, maar toch  strijdige consequenties hebben: “ Ik breng je wel even met de auto” </a:t>
            </a:r>
          </a:p>
          <a:p>
            <a:pPr marL="457200" lvl="1" indent="0">
              <a:buNone/>
            </a:pPr>
            <a:r>
              <a:rPr lang="nl-NL" dirty="0" smtClean="0"/>
              <a:t>    en” ik heb kan geen autorijden”</a:t>
            </a:r>
          </a:p>
          <a:p>
            <a:pPr marL="400050"/>
            <a:endParaRPr lang="nl-NL" dirty="0" smtClean="0"/>
          </a:p>
        </p:txBody>
      </p:sp>
    </p:spTree>
    <p:extLst>
      <p:ext uri="{BB962C8B-B14F-4D97-AF65-F5344CB8AC3E}">
        <p14:creationId xmlns:p14="http://schemas.microsoft.com/office/powerpoint/2010/main" val="40291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Nuancering  </a:t>
            </a:r>
            <a:endParaRPr lang="nl-NL" dirty="0"/>
          </a:p>
        </p:txBody>
      </p:sp>
      <p:sp>
        <p:nvSpPr>
          <p:cNvPr id="3" name="Tijdelijke aanduiding voor inhoud 2"/>
          <p:cNvSpPr>
            <a:spLocks noGrp="1"/>
          </p:cNvSpPr>
          <p:nvPr>
            <p:ph idx="1"/>
          </p:nvPr>
        </p:nvSpPr>
        <p:spPr>
          <a:xfrm>
            <a:off x="1104293" y="1783923"/>
            <a:ext cx="8946541" cy="4688870"/>
          </a:xfrm>
        </p:spPr>
        <p:txBody>
          <a:bodyPr>
            <a:normAutofit/>
          </a:bodyPr>
          <a:lstStyle/>
          <a:p>
            <a:r>
              <a:rPr lang="nl-NL" dirty="0" smtClean="0"/>
              <a:t>Zijn de uitspraken aanvaardbaar? Feitelijk en waar?</a:t>
            </a:r>
          </a:p>
          <a:p>
            <a:pPr lvl="1"/>
            <a:r>
              <a:rPr lang="nl-NL" dirty="0" smtClean="0"/>
              <a:t>Te controleren op juistheid?    &gt; negen is een palindroom</a:t>
            </a:r>
          </a:p>
          <a:p>
            <a:pPr lvl="2"/>
            <a:endParaRPr lang="nl-NL" dirty="0" smtClean="0"/>
          </a:p>
          <a:p>
            <a:pPr lvl="1"/>
            <a:r>
              <a:rPr lang="nl-NL" dirty="0" smtClean="0"/>
              <a:t>Algemene morele oordelen of principes?   &gt; Ouders moeten voor hun kinderen zorgen, of &gt; Kwaliteit is altijd beter dan rommel</a:t>
            </a:r>
          </a:p>
          <a:p>
            <a:endParaRPr lang="nl-NL" dirty="0"/>
          </a:p>
          <a:p>
            <a:r>
              <a:rPr lang="nl-NL" dirty="0" smtClean="0"/>
              <a:t>Moeilijker wordt het als de uitspraak over een ingewikkelde kwestie gaat of over specifieke waarden en normen:</a:t>
            </a:r>
          </a:p>
          <a:p>
            <a:pPr marL="457200" lvl="1" indent="0">
              <a:buNone/>
            </a:pPr>
            <a:r>
              <a:rPr lang="nl-NL" dirty="0" smtClean="0"/>
              <a:t>&gt; kinderen zijn gebaat bij een werkende moeder</a:t>
            </a:r>
          </a:p>
          <a:p>
            <a:pPr marL="457200" lvl="1" indent="0">
              <a:buNone/>
            </a:pPr>
            <a:r>
              <a:rPr lang="nl-NL" dirty="0" smtClean="0"/>
              <a:t>&gt; Jonge kinderen zijn niet gebaat bij een werkende moeder</a:t>
            </a:r>
          </a:p>
          <a:p>
            <a:pPr lvl="1"/>
            <a:r>
              <a:rPr lang="nl-NL" dirty="0" smtClean="0"/>
              <a:t>Deze uitspraken hebben argumenten nodig!</a:t>
            </a:r>
            <a:endParaRPr lang="nl-NL" dirty="0"/>
          </a:p>
        </p:txBody>
      </p:sp>
    </p:spTree>
    <p:extLst>
      <p:ext uri="{BB962C8B-B14F-4D97-AF65-F5344CB8AC3E}">
        <p14:creationId xmlns:p14="http://schemas.microsoft.com/office/powerpoint/2010/main" val="2581764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van argumentatie</a:t>
            </a:r>
            <a:br>
              <a:rPr lang="nl-NL" dirty="0" smtClean="0"/>
            </a:br>
            <a:r>
              <a:rPr lang="nl-NL" dirty="0" smtClean="0"/>
              <a:t> </a:t>
            </a:r>
            <a:endParaRPr lang="nl-NL" dirty="0"/>
          </a:p>
        </p:txBody>
      </p:sp>
      <p:sp>
        <p:nvSpPr>
          <p:cNvPr id="3" name="Tijdelijke aanduiding voor inhoud 2"/>
          <p:cNvSpPr>
            <a:spLocks noGrp="1"/>
          </p:cNvSpPr>
          <p:nvPr>
            <p:ph idx="1"/>
          </p:nvPr>
        </p:nvSpPr>
        <p:spPr/>
        <p:txBody>
          <a:bodyPr/>
          <a:lstStyle/>
          <a:p>
            <a:r>
              <a:rPr lang="nl-NL" dirty="0" smtClean="0"/>
              <a:t>1.1. Joost is een echte jongen. 1.2. Joost is stoer (</a:t>
            </a:r>
            <a:r>
              <a:rPr lang="nl-NL" dirty="0" smtClean="0">
                <a:solidFill>
                  <a:srgbClr val="FF0000"/>
                </a:solidFill>
              </a:rPr>
              <a:t>kenmerk/ kenteken</a:t>
            </a:r>
            <a:r>
              <a:rPr lang="nl-NL" dirty="0" smtClean="0"/>
              <a:t> voor echte jongens is stoerheid)</a:t>
            </a:r>
          </a:p>
          <a:p>
            <a:endParaRPr lang="nl-NL" dirty="0" smtClean="0"/>
          </a:p>
          <a:p>
            <a:r>
              <a:rPr lang="nl-NL" dirty="0" smtClean="0"/>
              <a:t>2.1. Loting voor toelating op de HHS is absurd. 2.2. Er wordt toch ook niet door loting bepaald wie naar de Olympische spelen gaat? (</a:t>
            </a:r>
            <a:r>
              <a:rPr lang="nl-NL" dirty="0" smtClean="0">
                <a:solidFill>
                  <a:srgbClr val="FF0000"/>
                </a:solidFill>
              </a:rPr>
              <a:t>vergelijking:</a:t>
            </a:r>
            <a:r>
              <a:rPr lang="nl-NL" dirty="0" smtClean="0"/>
              <a:t> HHs en olympische spelen)</a:t>
            </a:r>
          </a:p>
          <a:p>
            <a:endParaRPr lang="nl-NL" dirty="0" smtClean="0"/>
          </a:p>
          <a:p>
            <a:r>
              <a:rPr lang="nl-NL" dirty="0" smtClean="0"/>
              <a:t>3.1.Jannekes hoofdpijn zal nu wel verdwijnen. 3.2. Zij heeft twee paracetamol ingenomen (</a:t>
            </a:r>
            <a:r>
              <a:rPr lang="nl-NL" dirty="0" smtClean="0">
                <a:solidFill>
                  <a:srgbClr val="FF0000"/>
                </a:solidFill>
              </a:rPr>
              <a:t>Oorzaak/causaal verband</a:t>
            </a:r>
            <a:r>
              <a:rPr lang="nl-NL" dirty="0" smtClean="0"/>
              <a:t> is paracetamol voor het verdwijnen van de hoofdpijn)</a:t>
            </a:r>
            <a:endParaRPr lang="nl-NL" dirty="0"/>
          </a:p>
        </p:txBody>
      </p:sp>
    </p:spTree>
    <p:extLst>
      <p:ext uri="{BB962C8B-B14F-4D97-AF65-F5344CB8AC3E}">
        <p14:creationId xmlns:p14="http://schemas.microsoft.com/office/powerpoint/2010/main" val="101578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Drogredenatie</a:t>
            </a:r>
            <a:r>
              <a:rPr lang="nl-NL" dirty="0" smtClean="0"/>
              <a:t> = </a:t>
            </a:r>
            <a:br>
              <a:rPr lang="nl-NL" dirty="0" smtClean="0"/>
            </a:br>
            <a:r>
              <a:rPr lang="nl-NL" dirty="0" smtClean="0"/>
              <a:t>ondeugdelijke </a:t>
            </a:r>
            <a:r>
              <a:rPr lang="nl-NL" dirty="0" err="1" smtClean="0"/>
              <a:t>discussiezet</a:t>
            </a:r>
            <a:endParaRPr lang="nl-NL" dirty="0"/>
          </a:p>
        </p:txBody>
      </p:sp>
      <p:sp>
        <p:nvSpPr>
          <p:cNvPr id="3" name="Tijdelijke aanduiding voor inhoud 2"/>
          <p:cNvSpPr>
            <a:spLocks noGrp="1"/>
          </p:cNvSpPr>
          <p:nvPr>
            <p:ph idx="1"/>
          </p:nvPr>
        </p:nvSpPr>
        <p:spPr/>
        <p:txBody>
          <a:bodyPr/>
          <a:lstStyle/>
          <a:p>
            <a:pPr marL="0" indent="0">
              <a:buNone/>
            </a:pPr>
            <a:r>
              <a:rPr lang="nl-NL" dirty="0" smtClean="0">
                <a:solidFill>
                  <a:srgbClr val="FF0000"/>
                </a:solidFill>
              </a:rPr>
              <a:t>Drogredenen zijn overtredingen van discussieregels.</a:t>
            </a:r>
          </a:p>
          <a:p>
            <a:pPr marL="0" indent="0">
              <a:buNone/>
            </a:pPr>
            <a:r>
              <a:rPr lang="nl-NL" dirty="0" smtClean="0"/>
              <a:t>Door deze overtredingen (bewust of onbewust) kunnen de oplossing van een verschil van mening bemoeilijken of verhinderen.</a:t>
            </a:r>
          </a:p>
          <a:p>
            <a:pPr marL="0" indent="0">
              <a:buNone/>
            </a:pPr>
            <a:endParaRPr lang="nl-NL" dirty="0"/>
          </a:p>
          <a:p>
            <a:pPr marL="0" indent="0">
              <a:buNone/>
            </a:pPr>
            <a:r>
              <a:rPr lang="nl-NL" dirty="0" smtClean="0"/>
              <a:t>10 discussieregels</a:t>
            </a:r>
          </a:p>
          <a:p>
            <a:pPr marL="0" indent="0">
              <a:buNone/>
            </a:pPr>
            <a:r>
              <a:rPr lang="nl-NL" dirty="0" smtClean="0"/>
              <a:t>5 discussieregels over het </a:t>
            </a:r>
            <a:r>
              <a:rPr lang="nl-NL" dirty="0" smtClean="0">
                <a:solidFill>
                  <a:srgbClr val="FF0000"/>
                </a:solidFill>
              </a:rPr>
              <a:t>gedrag van discussiant </a:t>
            </a:r>
            <a:r>
              <a:rPr lang="nl-NL" dirty="0" smtClean="0"/>
              <a:t>bij het naar voren brengen van argumenten en standpunten</a:t>
            </a:r>
          </a:p>
          <a:p>
            <a:pPr marL="0" indent="0">
              <a:buNone/>
            </a:pPr>
            <a:r>
              <a:rPr lang="nl-NL" dirty="0" smtClean="0"/>
              <a:t>5 discussieregels over de </a:t>
            </a:r>
            <a:r>
              <a:rPr lang="nl-NL" dirty="0" smtClean="0">
                <a:solidFill>
                  <a:srgbClr val="FF0000"/>
                </a:solidFill>
              </a:rPr>
              <a:t>beoordeling van argumentatie</a:t>
            </a:r>
            <a:r>
              <a:rPr lang="nl-NL" dirty="0" smtClean="0"/>
              <a:t> en de afsluiting ervan</a:t>
            </a:r>
            <a:endParaRPr lang="nl-NL" dirty="0"/>
          </a:p>
        </p:txBody>
      </p:sp>
    </p:spTree>
    <p:extLst>
      <p:ext uri="{BB962C8B-B14F-4D97-AF65-F5344CB8AC3E}">
        <p14:creationId xmlns:p14="http://schemas.microsoft.com/office/powerpoint/2010/main" val="2355336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Gro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79</TotalTime>
  <Words>873</Words>
  <Application>Microsoft Office PowerPoint</Application>
  <PresentationFormat>Breedbeeld</PresentationFormat>
  <Paragraphs>81</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Century Gothic</vt:lpstr>
      <vt:lpstr>Wingdings 3</vt:lpstr>
      <vt:lpstr>Ion</vt:lpstr>
      <vt:lpstr>Argumenteren -Lezen Het betoog en de beschouwing</vt:lpstr>
      <vt:lpstr>Betoog of beschouwing</vt:lpstr>
      <vt:lpstr>De opbouw van een argumentatie</vt:lpstr>
      <vt:lpstr>Standpunt + argument = redenering  </vt:lpstr>
      <vt:lpstr>Samenhang in argumentatie  </vt:lpstr>
      <vt:lpstr>Beoordelen van een betoog    Analyseren</vt:lpstr>
      <vt:lpstr>Nuancering  </vt:lpstr>
      <vt:lpstr>Voorbeelden van argumentatie  </vt:lpstr>
      <vt:lpstr>Drogredenatie =  ondeugdelijke discussiezet</vt:lpstr>
      <vt:lpstr>5 discussieregels over het gedrag van discussiant bij het naar voren brengen van argumenten en standpunten </vt:lpstr>
      <vt:lpstr>5 discussieregels over de beoordeling van argumentatie en de afsluiting ervan </vt:lpstr>
    </vt:vector>
  </TitlesOfParts>
  <Company>Haagse Hogeschool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Argumenteren  Het betoog en de beschouwing</dc:title>
  <dc:creator>Dijk, M.C.J. van</dc:creator>
  <cp:lastModifiedBy>Dijk, M.C.J. van</cp:lastModifiedBy>
  <cp:revision>10</cp:revision>
  <dcterms:created xsi:type="dcterms:W3CDTF">2019-10-05T07:36:17Z</dcterms:created>
  <dcterms:modified xsi:type="dcterms:W3CDTF">2019-10-05T08:55:48Z</dcterms:modified>
</cp:coreProperties>
</file>